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70" r:id="rId12"/>
    <p:sldId id="266" r:id="rId13"/>
    <p:sldId id="267" r:id="rId14"/>
    <p:sldId id="280" r:id="rId15"/>
    <p:sldId id="268" r:id="rId16"/>
    <p:sldId id="272" r:id="rId17"/>
    <p:sldId id="273" r:id="rId18"/>
    <p:sldId id="283" r:id="rId19"/>
    <p:sldId id="279" r:id="rId20"/>
    <p:sldId id="274" r:id="rId21"/>
    <p:sldId id="271" r:id="rId22"/>
    <p:sldId id="275" r:id="rId23"/>
    <p:sldId id="276" r:id="rId24"/>
    <p:sldId id="284" r:id="rId25"/>
    <p:sldId id="277" r:id="rId26"/>
    <p:sldId id="269" r:id="rId2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96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B6A0D8-6680-493A-A3B1-FB5022DC32D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9103C667-F21F-446B-9D24-42E50FCB331D}">
      <dgm:prSet phldrT="[Text]"/>
      <dgm:spPr/>
      <dgm:t>
        <a:bodyPr/>
        <a:lstStyle/>
        <a:p>
          <a:r>
            <a:rPr lang="de-DE" b="1" dirty="0" smtClean="0"/>
            <a:t>Ziel:</a:t>
          </a:r>
        </a:p>
        <a:p>
          <a:r>
            <a:rPr lang="de-DE" b="1" dirty="0" smtClean="0"/>
            <a:t>Berufsreife</a:t>
          </a:r>
          <a:endParaRPr lang="de-DE" b="1" dirty="0"/>
        </a:p>
      </dgm:t>
    </dgm:pt>
    <dgm:pt modelId="{10F0D822-1EEB-4CA1-8668-FFE412893611}" type="parTrans" cxnId="{E2E1C67A-0519-4DF4-9711-5A2146532843}">
      <dgm:prSet/>
      <dgm:spPr/>
      <dgm:t>
        <a:bodyPr/>
        <a:lstStyle/>
        <a:p>
          <a:endParaRPr lang="de-DE"/>
        </a:p>
      </dgm:t>
    </dgm:pt>
    <dgm:pt modelId="{06B19C3F-67A9-4742-8678-51119BF8E445}" type="sibTrans" cxnId="{E2E1C67A-0519-4DF4-9711-5A2146532843}">
      <dgm:prSet/>
      <dgm:spPr/>
      <dgm:t>
        <a:bodyPr/>
        <a:lstStyle/>
        <a:p>
          <a:endParaRPr lang="de-DE"/>
        </a:p>
      </dgm:t>
    </dgm:pt>
    <dgm:pt modelId="{2EA5D661-7C16-4AA8-9EBF-78DDDBC77CAC}">
      <dgm:prSet phldrT="[Text]"/>
      <dgm:spPr/>
      <dgm:t>
        <a:bodyPr/>
        <a:lstStyle/>
        <a:p>
          <a:r>
            <a:rPr lang="de-DE" dirty="0" smtClean="0"/>
            <a:t>Eignung </a:t>
          </a:r>
          <a:endParaRPr lang="de-DE" dirty="0"/>
        </a:p>
      </dgm:t>
    </dgm:pt>
    <dgm:pt modelId="{2CE8EDAB-DE45-4FAA-941B-66556265A322}" type="parTrans" cxnId="{AE6F6ECA-FF85-4CBC-B908-3034BEDF7D8F}">
      <dgm:prSet/>
      <dgm:spPr/>
      <dgm:t>
        <a:bodyPr/>
        <a:lstStyle/>
        <a:p>
          <a:endParaRPr lang="de-DE"/>
        </a:p>
      </dgm:t>
    </dgm:pt>
    <dgm:pt modelId="{DFB10622-FFF9-45FB-93E6-6A12C386D86A}" type="sibTrans" cxnId="{AE6F6ECA-FF85-4CBC-B908-3034BEDF7D8F}">
      <dgm:prSet/>
      <dgm:spPr/>
      <dgm:t>
        <a:bodyPr/>
        <a:lstStyle/>
        <a:p>
          <a:endParaRPr lang="de-DE"/>
        </a:p>
      </dgm:t>
    </dgm:pt>
    <dgm:pt modelId="{93165FBA-B140-4842-9476-DA786B589429}">
      <dgm:prSet phldrT="[Text]"/>
      <dgm:spPr/>
      <dgm:t>
        <a:bodyPr/>
        <a:lstStyle/>
        <a:p>
          <a:r>
            <a:rPr lang="de-DE" dirty="0" smtClean="0"/>
            <a:t>Anforderung des Berufes</a:t>
          </a:r>
          <a:endParaRPr lang="de-DE" dirty="0"/>
        </a:p>
      </dgm:t>
    </dgm:pt>
    <dgm:pt modelId="{E74F51C4-E1B2-4B13-8F7B-07768DFA76A7}" type="parTrans" cxnId="{51FEECA7-D04D-47B9-9F72-1CECC68AA489}">
      <dgm:prSet/>
      <dgm:spPr/>
      <dgm:t>
        <a:bodyPr/>
        <a:lstStyle/>
        <a:p>
          <a:endParaRPr lang="de-DE"/>
        </a:p>
      </dgm:t>
    </dgm:pt>
    <dgm:pt modelId="{3C29F1FE-4D71-4DE0-A4FB-E41CD6AABE53}" type="sibTrans" cxnId="{51FEECA7-D04D-47B9-9F72-1CECC68AA489}">
      <dgm:prSet/>
      <dgm:spPr/>
      <dgm:t>
        <a:bodyPr/>
        <a:lstStyle/>
        <a:p>
          <a:endParaRPr lang="de-DE"/>
        </a:p>
      </dgm:t>
    </dgm:pt>
    <dgm:pt modelId="{D050799E-8378-4D69-BF45-88DCB0377044}">
      <dgm:prSet phldrT="[Text]"/>
      <dgm:spPr/>
      <dgm:t>
        <a:bodyPr/>
        <a:lstStyle/>
        <a:p>
          <a:r>
            <a:rPr lang="de-DE" dirty="0" smtClean="0"/>
            <a:t>Neigung</a:t>
          </a:r>
          <a:endParaRPr lang="de-DE" dirty="0"/>
        </a:p>
      </dgm:t>
    </dgm:pt>
    <dgm:pt modelId="{8318B63E-0E03-47CD-B5CA-E358AE5A1C76}" type="parTrans" cxnId="{EA1A1FA2-BA63-424B-BF5E-2227B04D4DE0}">
      <dgm:prSet/>
      <dgm:spPr/>
      <dgm:t>
        <a:bodyPr/>
        <a:lstStyle/>
        <a:p>
          <a:endParaRPr lang="de-DE"/>
        </a:p>
      </dgm:t>
    </dgm:pt>
    <dgm:pt modelId="{02E9EAC2-A2D5-4A7A-9B8D-816E1741F541}" type="sibTrans" cxnId="{EA1A1FA2-BA63-424B-BF5E-2227B04D4DE0}">
      <dgm:prSet/>
      <dgm:spPr/>
      <dgm:t>
        <a:bodyPr/>
        <a:lstStyle/>
        <a:p>
          <a:endParaRPr lang="de-DE"/>
        </a:p>
      </dgm:t>
    </dgm:pt>
    <dgm:pt modelId="{C661BDBB-5DDF-4131-A1BE-C91EDA435F5B}" type="pres">
      <dgm:prSet presAssocID="{0CB6A0D8-6680-493A-A3B1-FB5022DC32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387D5AE-A4EC-46FA-90B2-2B6B1C3F9E4B}" type="pres">
      <dgm:prSet presAssocID="{9103C667-F21F-446B-9D24-42E50FCB331D}" presName="centerShape" presStyleLbl="node0" presStyleIdx="0" presStyleCnt="1"/>
      <dgm:spPr/>
      <dgm:t>
        <a:bodyPr/>
        <a:lstStyle/>
        <a:p>
          <a:endParaRPr lang="de-DE"/>
        </a:p>
      </dgm:t>
    </dgm:pt>
    <dgm:pt modelId="{F1AECC44-00D8-4777-93B2-788B4872CAAC}" type="pres">
      <dgm:prSet presAssocID="{2CE8EDAB-DE45-4FAA-941B-66556265A322}" presName="parTrans" presStyleLbl="bgSibTrans2D1" presStyleIdx="0" presStyleCnt="3"/>
      <dgm:spPr/>
      <dgm:t>
        <a:bodyPr/>
        <a:lstStyle/>
        <a:p>
          <a:endParaRPr lang="de-DE"/>
        </a:p>
      </dgm:t>
    </dgm:pt>
    <dgm:pt modelId="{C8894080-DDE6-42A8-A3F0-DCBBA2DE98E7}" type="pres">
      <dgm:prSet presAssocID="{2EA5D661-7C16-4AA8-9EBF-78DDDBC77CA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D11A5FF-34DD-433F-9AD9-7BE07A259F98}" type="pres">
      <dgm:prSet presAssocID="{E74F51C4-E1B2-4B13-8F7B-07768DFA76A7}" presName="parTrans" presStyleLbl="bgSibTrans2D1" presStyleIdx="1" presStyleCnt="3"/>
      <dgm:spPr/>
      <dgm:t>
        <a:bodyPr/>
        <a:lstStyle/>
        <a:p>
          <a:endParaRPr lang="de-DE"/>
        </a:p>
      </dgm:t>
    </dgm:pt>
    <dgm:pt modelId="{6D7CCC62-7566-4141-BDD1-F205696C86FE}" type="pres">
      <dgm:prSet presAssocID="{93165FBA-B140-4842-9476-DA786B58942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4E29156-44BD-46D1-A8F2-9189FDA5885B}" type="pres">
      <dgm:prSet presAssocID="{8318B63E-0E03-47CD-B5CA-E358AE5A1C76}" presName="parTrans" presStyleLbl="bgSibTrans2D1" presStyleIdx="2" presStyleCnt="3"/>
      <dgm:spPr/>
      <dgm:t>
        <a:bodyPr/>
        <a:lstStyle/>
        <a:p>
          <a:endParaRPr lang="de-DE"/>
        </a:p>
      </dgm:t>
    </dgm:pt>
    <dgm:pt modelId="{F15137E0-4F1F-4406-9044-D9DD7A77BF4E}" type="pres">
      <dgm:prSet presAssocID="{D050799E-8378-4D69-BF45-88DCB037704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79FBA71-D32E-4CCC-A514-9F3DB21DACA8}" type="presOf" srcId="{2EA5D661-7C16-4AA8-9EBF-78DDDBC77CAC}" destId="{C8894080-DDE6-42A8-A3F0-DCBBA2DE98E7}" srcOrd="0" destOrd="0" presId="urn:microsoft.com/office/officeart/2005/8/layout/radial4"/>
    <dgm:cxn modelId="{EA1A1FA2-BA63-424B-BF5E-2227B04D4DE0}" srcId="{9103C667-F21F-446B-9D24-42E50FCB331D}" destId="{D050799E-8378-4D69-BF45-88DCB0377044}" srcOrd="2" destOrd="0" parTransId="{8318B63E-0E03-47CD-B5CA-E358AE5A1C76}" sibTransId="{02E9EAC2-A2D5-4A7A-9B8D-816E1741F541}"/>
    <dgm:cxn modelId="{8A7910F5-E42A-490A-A33A-5B310A2BD209}" type="presOf" srcId="{E74F51C4-E1B2-4B13-8F7B-07768DFA76A7}" destId="{6D11A5FF-34DD-433F-9AD9-7BE07A259F98}" srcOrd="0" destOrd="0" presId="urn:microsoft.com/office/officeart/2005/8/layout/radial4"/>
    <dgm:cxn modelId="{F7018F18-53B3-4D13-8A73-FF3C7C38C6F2}" type="presOf" srcId="{0CB6A0D8-6680-493A-A3B1-FB5022DC32D4}" destId="{C661BDBB-5DDF-4131-A1BE-C91EDA435F5B}" srcOrd="0" destOrd="0" presId="urn:microsoft.com/office/officeart/2005/8/layout/radial4"/>
    <dgm:cxn modelId="{7BCAD93A-C1D9-43E9-994E-7D24B0D128C1}" type="presOf" srcId="{D050799E-8378-4D69-BF45-88DCB0377044}" destId="{F15137E0-4F1F-4406-9044-D9DD7A77BF4E}" srcOrd="0" destOrd="0" presId="urn:microsoft.com/office/officeart/2005/8/layout/radial4"/>
    <dgm:cxn modelId="{039F3088-21C1-42DC-9EDA-655605A1502A}" type="presOf" srcId="{9103C667-F21F-446B-9D24-42E50FCB331D}" destId="{1387D5AE-A4EC-46FA-90B2-2B6B1C3F9E4B}" srcOrd="0" destOrd="0" presId="urn:microsoft.com/office/officeart/2005/8/layout/radial4"/>
    <dgm:cxn modelId="{AE6F6ECA-FF85-4CBC-B908-3034BEDF7D8F}" srcId="{9103C667-F21F-446B-9D24-42E50FCB331D}" destId="{2EA5D661-7C16-4AA8-9EBF-78DDDBC77CAC}" srcOrd="0" destOrd="0" parTransId="{2CE8EDAB-DE45-4FAA-941B-66556265A322}" sibTransId="{DFB10622-FFF9-45FB-93E6-6A12C386D86A}"/>
    <dgm:cxn modelId="{C9DAED58-11AC-4FBC-9CE5-E873C0BCC834}" type="presOf" srcId="{2CE8EDAB-DE45-4FAA-941B-66556265A322}" destId="{F1AECC44-00D8-4777-93B2-788B4872CAAC}" srcOrd="0" destOrd="0" presId="urn:microsoft.com/office/officeart/2005/8/layout/radial4"/>
    <dgm:cxn modelId="{DA860949-EF4C-4A69-B58B-B3D757BCDE26}" type="presOf" srcId="{93165FBA-B140-4842-9476-DA786B589429}" destId="{6D7CCC62-7566-4141-BDD1-F205696C86FE}" srcOrd="0" destOrd="0" presId="urn:microsoft.com/office/officeart/2005/8/layout/radial4"/>
    <dgm:cxn modelId="{4F652A2C-68D8-474C-BEA3-52E7066B29A7}" type="presOf" srcId="{8318B63E-0E03-47CD-B5CA-E358AE5A1C76}" destId="{04E29156-44BD-46D1-A8F2-9189FDA5885B}" srcOrd="0" destOrd="0" presId="urn:microsoft.com/office/officeart/2005/8/layout/radial4"/>
    <dgm:cxn modelId="{E2E1C67A-0519-4DF4-9711-5A2146532843}" srcId="{0CB6A0D8-6680-493A-A3B1-FB5022DC32D4}" destId="{9103C667-F21F-446B-9D24-42E50FCB331D}" srcOrd="0" destOrd="0" parTransId="{10F0D822-1EEB-4CA1-8668-FFE412893611}" sibTransId="{06B19C3F-67A9-4742-8678-51119BF8E445}"/>
    <dgm:cxn modelId="{51FEECA7-D04D-47B9-9F72-1CECC68AA489}" srcId="{9103C667-F21F-446B-9D24-42E50FCB331D}" destId="{93165FBA-B140-4842-9476-DA786B589429}" srcOrd="1" destOrd="0" parTransId="{E74F51C4-E1B2-4B13-8F7B-07768DFA76A7}" sibTransId="{3C29F1FE-4D71-4DE0-A4FB-E41CD6AABE53}"/>
    <dgm:cxn modelId="{B4C5B41B-3C94-428B-9E3D-723823B4CFDC}" type="presParOf" srcId="{C661BDBB-5DDF-4131-A1BE-C91EDA435F5B}" destId="{1387D5AE-A4EC-46FA-90B2-2B6B1C3F9E4B}" srcOrd="0" destOrd="0" presId="urn:microsoft.com/office/officeart/2005/8/layout/radial4"/>
    <dgm:cxn modelId="{582F3CB8-DE67-4289-B9A6-E82DC95E7C11}" type="presParOf" srcId="{C661BDBB-5DDF-4131-A1BE-C91EDA435F5B}" destId="{F1AECC44-00D8-4777-93B2-788B4872CAAC}" srcOrd="1" destOrd="0" presId="urn:microsoft.com/office/officeart/2005/8/layout/radial4"/>
    <dgm:cxn modelId="{189BD315-426B-41A9-8AB6-D2AF60B18A5B}" type="presParOf" srcId="{C661BDBB-5DDF-4131-A1BE-C91EDA435F5B}" destId="{C8894080-DDE6-42A8-A3F0-DCBBA2DE98E7}" srcOrd="2" destOrd="0" presId="urn:microsoft.com/office/officeart/2005/8/layout/radial4"/>
    <dgm:cxn modelId="{02A24F71-9A50-4C01-A4BD-F004F3C1CEE2}" type="presParOf" srcId="{C661BDBB-5DDF-4131-A1BE-C91EDA435F5B}" destId="{6D11A5FF-34DD-433F-9AD9-7BE07A259F98}" srcOrd="3" destOrd="0" presId="urn:microsoft.com/office/officeart/2005/8/layout/radial4"/>
    <dgm:cxn modelId="{44034A61-FBB6-4C0F-B8A3-C4F7555BC645}" type="presParOf" srcId="{C661BDBB-5DDF-4131-A1BE-C91EDA435F5B}" destId="{6D7CCC62-7566-4141-BDD1-F205696C86FE}" srcOrd="4" destOrd="0" presId="urn:microsoft.com/office/officeart/2005/8/layout/radial4"/>
    <dgm:cxn modelId="{029D27CC-9316-41F7-B3C0-54243D16EBE9}" type="presParOf" srcId="{C661BDBB-5DDF-4131-A1BE-C91EDA435F5B}" destId="{04E29156-44BD-46D1-A8F2-9189FDA5885B}" srcOrd="5" destOrd="0" presId="urn:microsoft.com/office/officeart/2005/8/layout/radial4"/>
    <dgm:cxn modelId="{79F18BC9-19EC-4849-91BB-D58F862370B1}" type="presParOf" srcId="{C661BDBB-5DDF-4131-A1BE-C91EDA435F5B}" destId="{F15137E0-4F1F-4406-9044-D9DD7A77BF4E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87D5AE-A4EC-46FA-90B2-2B6B1C3F9E4B}">
      <dsp:nvSpPr>
        <dsp:cNvPr id="0" name=""/>
        <dsp:cNvSpPr/>
      </dsp:nvSpPr>
      <dsp:spPr>
        <a:xfrm>
          <a:off x="2587981" y="1906823"/>
          <a:ext cx="1601074" cy="16010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/>
            <a:t>Ziel: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dirty="0" smtClean="0"/>
            <a:t>Berufsreife</a:t>
          </a:r>
          <a:endParaRPr lang="de-DE" sz="1700" b="1" kern="1200" dirty="0"/>
        </a:p>
      </dsp:txBody>
      <dsp:txXfrm>
        <a:off x="2822453" y="2141295"/>
        <a:ext cx="1132130" cy="1132130"/>
      </dsp:txXfrm>
    </dsp:sp>
    <dsp:sp modelId="{F1AECC44-00D8-4777-93B2-788B4872CAAC}">
      <dsp:nvSpPr>
        <dsp:cNvPr id="0" name=""/>
        <dsp:cNvSpPr/>
      </dsp:nvSpPr>
      <dsp:spPr>
        <a:xfrm rot="12900000">
          <a:off x="1558638" y="1627331"/>
          <a:ext cx="1226551" cy="4563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94080-DDE6-42A8-A3F0-DCBBA2DE98E7}">
      <dsp:nvSpPr>
        <dsp:cNvPr id="0" name=""/>
        <dsp:cNvSpPr/>
      </dsp:nvSpPr>
      <dsp:spPr>
        <a:xfrm>
          <a:off x="909037" y="895316"/>
          <a:ext cx="1521021" cy="1216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Eignung </a:t>
          </a:r>
          <a:endParaRPr lang="de-DE" sz="1700" kern="1200" dirty="0"/>
        </a:p>
      </dsp:txBody>
      <dsp:txXfrm>
        <a:off x="944676" y="930955"/>
        <a:ext cx="1449743" cy="1145538"/>
      </dsp:txXfrm>
    </dsp:sp>
    <dsp:sp modelId="{6D11A5FF-34DD-433F-9AD9-7BE07A259F98}">
      <dsp:nvSpPr>
        <dsp:cNvPr id="0" name=""/>
        <dsp:cNvSpPr/>
      </dsp:nvSpPr>
      <dsp:spPr>
        <a:xfrm rot="16200000">
          <a:off x="2775242" y="994007"/>
          <a:ext cx="1226551" cy="4563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7CCC62-7566-4141-BDD1-F205696C86FE}">
      <dsp:nvSpPr>
        <dsp:cNvPr id="0" name=""/>
        <dsp:cNvSpPr/>
      </dsp:nvSpPr>
      <dsp:spPr>
        <a:xfrm>
          <a:off x="2628007" y="476"/>
          <a:ext cx="1521021" cy="1216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Anforderung des Berufes</a:t>
          </a:r>
          <a:endParaRPr lang="de-DE" sz="1700" kern="1200" dirty="0"/>
        </a:p>
      </dsp:txBody>
      <dsp:txXfrm>
        <a:off x="2663646" y="36115"/>
        <a:ext cx="1449743" cy="1145538"/>
      </dsp:txXfrm>
    </dsp:sp>
    <dsp:sp modelId="{04E29156-44BD-46D1-A8F2-9189FDA5885B}">
      <dsp:nvSpPr>
        <dsp:cNvPr id="0" name=""/>
        <dsp:cNvSpPr/>
      </dsp:nvSpPr>
      <dsp:spPr>
        <a:xfrm rot="19500000">
          <a:off x="3991847" y="1627331"/>
          <a:ext cx="1226551" cy="45630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5137E0-4F1F-4406-9044-D9DD7A77BF4E}">
      <dsp:nvSpPr>
        <dsp:cNvPr id="0" name=""/>
        <dsp:cNvSpPr/>
      </dsp:nvSpPr>
      <dsp:spPr>
        <a:xfrm>
          <a:off x="4346978" y="895316"/>
          <a:ext cx="1521021" cy="12168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Neigung</a:t>
          </a:r>
          <a:endParaRPr lang="de-DE" sz="1700" kern="1200" dirty="0"/>
        </a:p>
      </dsp:txBody>
      <dsp:txXfrm>
        <a:off x="4382617" y="930955"/>
        <a:ext cx="1449743" cy="1145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E9029B-130C-4C22-B9CC-5AC8D661534D}" type="datetimeFigureOut">
              <a:rPr lang="de-DE" smtClean="0"/>
              <a:t>18.10.2017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590EF94-B532-4BFF-8635-4B2B092FBCC2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829761"/>
          </a:xfrm>
          <a:ln>
            <a:noFill/>
          </a:ln>
          <a:effectLst/>
          <a:scene3d>
            <a:camera prst="orthographicFront"/>
            <a:lightRig rig="soft" dir="t"/>
          </a:scene3d>
          <a:sp3d>
            <a:bevelT w="165100" prst="coolSlant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endParaRPr lang="de-DE" sz="5400" dirty="0">
              <a:solidFill>
                <a:schemeClr val="tx1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 smtClean="0">
                <a:solidFill>
                  <a:schemeClr val="accent1"/>
                </a:solidFill>
              </a:rPr>
              <a:t>Informationen zum</a:t>
            </a:r>
          </a:p>
          <a:p>
            <a:r>
              <a:rPr lang="de-DE" b="1" dirty="0" smtClean="0">
                <a:solidFill>
                  <a:schemeClr val="accent1"/>
                </a:solidFill>
              </a:rPr>
              <a:t>Thema:</a:t>
            </a:r>
          </a:p>
          <a:p>
            <a:r>
              <a:rPr lang="de-DE" sz="3900" b="1" dirty="0" smtClean="0">
                <a:solidFill>
                  <a:schemeClr val="tx1"/>
                </a:solidFill>
              </a:rPr>
              <a:t>Betriebspraktikum</a:t>
            </a:r>
            <a:endParaRPr lang="de-DE" sz="3900" b="1" dirty="0">
              <a:solidFill>
                <a:schemeClr val="tx1"/>
              </a:solidFill>
            </a:endParaRPr>
          </a:p>
        </p:txBody>
      </p:sp>
      <p:pic>
        <p:nvPicPr>
          <p:cNvPr id="1028" name="Picture 4" descr="http://u.jimdo.com/www60/o/s45e5831ae967b2f3/emotion/crop/header.jpg?t=137848378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5"/>
            <a:ext cx="8424936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06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TOP 10 der Ausbildungsberufe</a:t>
            </a:r>
            <a:br>
              <a:rPr lang="de-DE" dirty="0" smtClean="0"/>
            </a:br>
            <a:r>
              <a:rPr lang="de-DE" dirty="0" smtClean="0"/>
              <a:t>Mädchen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04972"/>
            <a:ext cx="4874294" cy="4491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83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/>
              <a:t>TOP 10 der Ausbildungsberufe Jungen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7626724" cy="3802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91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89168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200" b="1" dirty="0" smtClean="0"/>
              <a:t>Die Berufswahl </a:t>
            </a:r>
            <a:br>
              <a:rPr lang="de-DE" sz="3200" b="1" dirty="0" smtClean="0"/>
            </a:br>
            <a:r>
              <a:rPr lang="de-DE" sz="3200" b="1" dirty="0" smtClean="0"/>
              <a:t>ein Entscheidungsprozess</a:t>
            </a:r>
            <a:endParaRPr lang="de-DE" sz="3200" b="1" dirty="0"/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7931224" cy="762000"/>
          </a:xfrm>
        </p:spPr>
        <p:txBody>
          <a:bodyPr>
            <a:normAutofit/>
          </a:bodyPr>
          <a:lstStyle/>
          <a:p>
            <a:pPr algn="ctr"/>
            <a:r>
              <a:rPr lang="de-DE" sz="2800" b="1" dirty="0" smtClean="0"/>
              <a:t>Wie können wir das überprüfen?</a:t>
            </a:r>
            <a:endParaRPr lang="de-DE" sz="2800" b="1" dirty="0"/>
          </a:p>
        </p:txBody>
      </p:sp>
      <p:sp>
        <p:nvSpPr>
          <p:cNvPr id="6" name="Inhaltsplatzhalter 5"/>
          <p:cNvSpPr>
            <a:spLocks noGrp="1"/>
          </p:cNvSpPr>
          <p:nvPr>
            <p:ph sz="half" idx="2"/>
          </p:nvPr>
        </p:nvSpPr>
        <p:spPr>
          <a:xfrm>
            <a:off x="1331640" y="2276872"/>
            <a:ext cx="3176092" cy="336569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 smtClean="0"/>
              <a:t>Persönliche Voraussetzungen</a:t>
            </a:r>
          </a:p>
          <a:p>
            <a:pPr marL="109728" indent="0">
              <a:buNone/>
            </a:pPr>
            <a:endParaRPr lang="de-DE" dirty="0" smtClean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Interessen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Kenntnisse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Fertigkeiten</a:t>
            </a:r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4"/>
          </p:nvPr>
        </p:nvSpPr>
        <p:spPr>
          <a:xfrm>
            <a:off x="5292080" y="2276872"/>
            <a:ext cx="4041775" cy="3941763"/>
          </a:xfrm>
        </p:spPr>
        <p:txBody>
          <a:bodyPr/>
          <a:lstStyle/>
          <a:p>
            <a:pPr marL="109728" indent="0">
              <a:buNone/>
            </a:pPr>
            <a:r>
              <a:rPr lang="de-DE" dirty="0" smtClean="0"/>
              <a:t>Berufliche Anforderungen</a:t>
            </a:r>
          </a:p>
          <a:p>
            <a:pPr marL="109728" indent="0">
              <a:buNone/>
            </a:pPr>
            <a:endParaRPr lang="de-DE" dirty="0"/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körperlich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g</a:t>
            </a:r>
            <a:r>
              <a:rPr lang="de-DE" dirty="0" smtClean="0"/>
              <a:t>eistig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sozial</a:t>
            </a:r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6741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 smtClean="0"/>
              <a:t>Feststellung durch</a:t>
            </a:r>
            <a:endParaRPr lang="de-DE" sz="3200" b="1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4294967295"/>
          </p:nvPr>
        </p:nvSpPr>
        <p:spPr>
          <a:xfrm>
            <a:off x="755576" y="1484784"/>
            <a:ext cx="4040188" cy="3941763"/>
          </a:xfrm>
        </p:spPr>
        <p:txBody>
          <a:bodyPr/>
          <a:lstStyle/>
          <a:p>
            <a:r>
              <a:rPr lang="de-DE" dirty="0" smtClean="0"/>
              <a:t>Selbsteinschätzung</a:t>
            </a:r>
          </a:p>
          <a:p>
            <a:r>
              <a:rPr lang="de-DE" dirty="0" smtClean="0"/>
              <a:t>Fremdeinschätzung (Eltern, Freunde, </a:t>
            </a:r>
          </a:p>
          <a:p>
            <a:pPr marL="393192" lvl="1" indent="0">
              <a:buNone/>
            </a:pPr>
            <a:r>
              <a:rPr lang="de-DE" sz="2400" dirty="0" smtClean="0"/>
              <a:t>Lehrer usw.)</a:t>
            </a:r>
          </a:p>
          <a:p>
            <a:r>
              <a:rPr lang="de-DE" dirty="0" smtClean="0"/>
              <a:t>Bearbeitung des </a:t>
            </a:r>
            <a:r>
              <a:rPr lang="de-DE" dirty="0" err="1" smtClean="0"/>
              <a:t>BerufswegPlaners</a:t>
            </a:r>
            <a:endParaRPr lang="de-DE" dirty="0" smtClean="0"/>
          </a:p>
          <a:p>
            <a:r>
              <a:rPr lang="de-DE" dirty="0" smtClean="0"/>
              <a:t>Kompetenzfeststellung durch die Schule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4294967295"/>
          </p:nvPr>
        </p:nvSpPr>
        <p:spPr>
          <a:xfrm>
            <a:off x="4211960" y="1556792"/>
            <a:ext cx="4392488" cy="4648200"/>
          </a:xfrm>
        </p:spPr>
        <p:txBody>
          <a:bodyPr>
            <a:normAutofit/>
          </a:bodyPr>
          <a:lstStyle/>
          <a:p>
            <a:r>
              <a:rPr lang="de-DE" dirty="0" smtClean="0"/>
              <a:t>   Angebote des AW</a:t>
            </a:r>
          </a:p>
          <a:p>
            <a:pPr marL="68580" indent="0">
              <a:buNone/>
            </a:pPr>
            <a:r>
              <a:rPr lang="de-DE" dirty="0" smtClean="0"/>
              <a:t>      Unterrichtes</a:t>
            </a:r>
          </a:p>
          <a:p>
            <a:pPr lvl="1"/>
            <a:r>
              <a:rPr lang="de-DE" dirty="0" smtClean="0"/>
              <a:t>Betriebserkundung</a:t>
            </a:r>
          </a:p>
          <a:p>
            <a:pPr lvl="1"/>
            <a:r>
              <a:rPr lang="de-DE" dirty="0" smtClean="0"/>
              <a:t>Expertengespräche</a:t>
            </a:r>
          </a:p>
          <a:p>
            <a:pPr lvl="1"/>
            <a:r>
              <a:rPr lang="de-DE" dirty="0" smtClean="0"/>
              <a:t>Besuch des Berufs-</a:t>
            </a:r>
            <a:r>
              <a:rPr lang="de-DE" dirty="0" err="1" smtClean="0"/>
              <a:t>informationszentrums</a:t>
            </a:r>
            <a:r>
              <a:rPr lang="de-DE" dirty="0" smtClean="0"/>
              <a:t> (BIZ)</a:t>
            </a:r>
          </a:p>
          <a:p>
            <a:pPr lvl="1"/>
            <a:r>
              <a:rPr lang="de-DE" dirty="0" smtClean="0"/>
              <a:t>Besuch der Berufsmesse</a:t>
            </a:r>
          </a:p>
          <a:p>
            <a:pPr lvl="1"/>
            <a:r>
              <a:rPr lang="de-DE" dirty="0" smtClean="0"/>
              <a:t>Praxistage</a:t>
            </a:r>
          </a:p>
          <a:p>
            <a:pPr lvl="1"/>
            <a:r>
              <a:rPr lang="de-DE" dirty="0" smtClean="0"/>
              <a:t>Betriebspraktika</a:t>
            </a:r>
          </a:p>
          <a:p>
            <a:pPr lvl="1"/>
            <a:r>
              <a:rPr lang="de-DE" dirty="0" smtClean="0"/>
              <a:t>AW-Unterricht und Informationsabende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470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 smtClean="0"/>
              <a:t>Kompetenzanalyse</a:t>
            </a:r>
            <a:endParaRPr lang="de-DE" sz="36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55576" y="1916832"/>
            <a:ext cx="7632848" cy="4176464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de-DE" sz="2600" dirty="0" smtClean="0"/>
              <a:t>Laut Erlass sind alle niedersächsischen Schulen dazu verpflichtet eine Kompetenzanalyse durchzuführen.</a:t>
            </a:r>
          </a:p>
          <a:p>
            <a:r>
              <a:rPr lang="de-DE" sz="2600" dirty="0" smtClean="0"/>
              <a:t>Folgende Kompetenztests führt die OBS </a:t>
            </a:r>
            <a:r>
              <a:rPr lang="de-DE" sz="2600" dirty="0" err="1" smtClean="0"/>
              <a:t>Varrel</a:t>
            </a:r>
            <a:r>
              <a:rPr lang="de-DE" sz="2600" dirty="0" smtClean="0"/>
              <a:t> durch:</a:t>
            </a:r>
          </a:p>
          <a:p>
            <a:pPr marL="68580" indent="0">
              <a:buNone/>
            </a:pPr>
            <a:endParaRPr lang="de-DE" sz="2600" dirty="0" smtClean="0"/>
          </a:p>
          <a:p>
            <a:pPr lvl="1"/>
            <a:r>
              <a:rPr lang="de-DE" sz="2600" dirty="0" smtClean="0"/>
              <a:t>BIT 		Berufs- und Interessens-Test II</a:t>
            </a:r>
          </a:p>
          <a:p>
            <a:pPr lvl="1"/>
            <a:r>
              <a:rPr lang="de-DE" sz="2600" dirty="0" smtClean="0"/>
              <a:t>AIST-R		Allg. Interessens-Struktur-Test</a:t>
            </a:r>
          </a:p>
          <a:p>
            <a:pPr lvl="1"/>
            <a:r>
              <a:rPr lang="de-DE" sz="2600" dirty="0" smtClean="0"/>
              <a:t>Azubi BK		Arbeitsprobe zur berufsbezogen 				Intelligenz</a:t>
            </a:r>
          </a:p>
          <a:p>
            <a:pPr marL="2057400" lvl="8" indent="0">
              <a:buNone/>
            </a:pPr>
            <a:r>
              <a:rPr lang="de-DE" sz="2600" b="1" dirty="0" smtClean="0">
                <a:solidFill>
                  <a:srgbClr val="0070C0"/>
                </a:solidFill>
              </a:rPr>
              <a:t>          Büro- und kaufmännische Tätigkeiten</a:t>
            </a:r>
          </a:p>
          <a:p>
            <a:pPr lvl="1"/>
            <a:r>
              <a:rPr lang="de-DE" sz="2600" dirty="0"/>
              <a:t>Azubi </a:t>
            </a:r>
            <a:r>
              <a:rPr lang="de-DE" sz="2600" dirty="0" smtClean="0"/>
              <a:t>TH</a:t>
            </a:r>
            <a:r>
              <a:rPr lang="de-DE" sz="2600" dirty="0"/>
              <a:t>	</a:t>
            </a:r>
            <a:r>
              <a:rPr lang="de-DE" sz="2600" dirty="0" smtClean="0"/>
              <a:t>	Arbeitsprobe </a:t>
            </a:r>
            <a:r>
              <a:rPr lang="de-DE" sz="2600" dirty="0"/>
              <a:t>zur berufsbezogen 			</a:t>
            </a:r>
            <a:r>
              <a:rPr lang="de-DE" sz="2600" dirty="0" smtClean="0"/>
              <a:t>	Intelligenz</a:t>
            </a:r>
          </a:p>
          <a:p>
            <a:pPr marL="2057400" lvl="8" indent="0">
              <a:buNone/>
            </a:pPr>
            <a:r>
              <a:rPr lang="de-DE" sz="2600" b="1" dirty="0" smtClean="0">
                <a:solidFill>
                  <a:srgbClr val="0070C0"/>
                </a:solidFill>
              </a:rPr>
              <a:t>          Technische und handwerkliche 	Tätigkeiten</a:t>
            </a:r>
            <a:endParaRPr lang="de-DE" sz="2600" b="1" dirty="0">
              <a:solidFill>
                <a:srgbClr val="0070C0"/>
              </a:solidFill>
            </a:endParaRPr>
          </a:p>
          <a:p>
            <a:pPr lvl="1"/>
            <a:endParaRPr lang="de-DE" dirty="0" smtClean="0"/>
          </a:p>
          <a:p>
            <a:pPr lvl="8"/>
            <a:endParaRPr lang="de-DE" dirty="0" smtClean="0"/>
          </a:p>
          <a:p>
            <a:pPr lvl="8"/>
            <a:endParaRPr lang="de-DE" dirty="0" smtClean="0"/>
          </a:p>
          <a:p>
            <a:pPr marL="2057400" lvl="8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2334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1" dirty="0" smtClean="0"/>
              <a:t>Das sollte man beachten:</a:t>
            </a:r>
            <a:endParaRPr lang="de-DE" sz="32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Es sind keine Entscheidungen von jetzt auf gleich möglich.</a:t>
            </a:r>
          </a:p>
          <a:p>
            <a:r>
              <a:rPr lang="de-DE" dirty="0" smtClean="0"/>
              <a:t>Der Berufsfindung geht häufig ein langer Prozess voraus.</a:t>
            </a:r>
          </a:p>
          <a:p>
            <a:r>
              <a:rPr lang="de-DE" dirty="0" smtClean="0"/>
              <a:t>Kenntnisse und Fähigkeiten können sich verändern.</a:t>
            </a:r>
          </a:p>
          <a:p>
            <a:r>
              <a:rPr lang="de-DE" dirty="0" smtClean="0"/>
              <a:t>Für manche Schüler/-innen ist die BBS ein wichtiger Schritt in Richtung Berufsfindung.</a:t>
            </a:r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624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Vorbereitung auf das Praktikum</a:t>
            </a:r>
            <a:endParaRPr lang="de-DE" dirty="0"/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267268"/>
              </p:ext>
            </p:extLst>
          </p:nvPr>
        </p:nvGraphicFramePr>
        <p:xfrm>
          <a:off x="467544" y="1124744"/>
          <a:ext cx="8229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4536"/>
                <a:gridCol w="3405064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Zeitliche Abfolge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Praktikumstermin</a:t>
                      </a:r>
                      <a:r>
                        <a:rPr lang="de-DE" baseline="0" dirty="0" smtClean="0"/>
                        <a:t> wird bekannt gegeben.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Anfang</a:t>
                      </a:r>
                      <a:r>
                        <a:rPr lang="de-DE" baseline="0" dirty="0" smtClean="0"/>
                        <a:t> des Schuljahres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aseline="0" dirty="0" smtClean="0"/>
                        <a:t>Elternabend, Information der Eltern</a:t>
                      </a:r>
                    </a:p>
                    <a:p>
                      <a:r>
                        <a:rPr lang="de-DE" baseline="0" dirty="0" smtClean="0">
                          <a:sym typeface="Wingdings" pitchFamily="2" charset="2"/>
                        </a:rPr>
                        <a:t> Rückgabe der unterschriebenen Einverständniserklärung</a:t>
                      </a:r>
                      <a:endParaRPr lang="de-D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½</a:t>
                      </a:r>
                      <a:r>
                        <a:rPr lang="de-DE" baseline="0" dirty="0" smtClean="0"/>
                        <a:t> Jahr vor dem Praktikumstermin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Ausgabe</a:t>
                      </a:r>
                      <a:r>
                        <a:rPr lang="de-DE" baseline="0" dirty="0" smtClean="0"/>
                        <a:t> des Informationsmaterials und der Verträge für die Betriebe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¼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 Jahr vor dem Praktikum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Vorstellungstermin</a:t>
                      </a:r>
                      <a:r>
                        <a:rPr lang="de-DE" baseline="0" dirty="0" smtClean="0"/>
                        <a:t> in dem Betrieb</a:t>
                      </a:r>
                    </a:p>
                    <a:p>
                      <a:r>
                        <a:rPr lang="de-DE" baseline="0" dirty="0" smtClean="0"/>
                        <a:t>Unterschrift des Vertrages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ca.</a:t>
                      </a:r>
                      <a:r>
                        <a:rPr lang="de-DE" baseline="0" dirty="0" smtClean="0"/>
                        <a:t> 10 Wochen vor dem Praktikum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Vorstellung</a:t>
                      </a:r>
                      <a:r>
                        <a:rPr lang="de-DE" baseline="0" dirty="0" smtClean="0"/>
                        <a:t> der Praktikumsmappe</a:t>
                      </a:r>
                    </a:p>
                    <a:p>
                      <a:r>
                        <a:rPr lang="de-DE" baseline="0" dirty="0" smtClean="0"/>
                        <a:t>(Dokumentation des Praktikums)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Termine für die amtsärztlichen Untersuchungen (bei</a:t>
                      </a:r>
                      <a:r>
                        <a:rPr lang="de-DE" baseline="0" dirty="0" smtClean="0"/>
                        <a:t> Umgang mit Lebensmitteln  oder Praktikum im Krankenhaus o.ä.) vereinbaren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 Wochen vor dem Praktikum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273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/>
              <a:t>Vorbereitung auf das Praktikum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105164"/>
              </p:ext>
            </p:extLst>
          </p:nvPr>
        </p:nvGraphicFramePr>
        <p:xfrm>
          <a:off x="539552" y="1124744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Zeitliche Abfolge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Kontrolle</a:t>
                      </a:r>
                      <a:r>
                        <a:rPr lang="de-DE" baseline="0" dirty="0" smtClean="0"/>
                        <a:t> der Verträge auf Vollständigkeit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ca. 6 Wochen</a:t>
                      </a:r>
                      <a:r>
                        <a:rPr lang="de-DE" baseline="0" dirty="0" smtClean="0"/>
                        <a:t> vorher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„Eltern</a:t>
                      </a:r>
                      <a:r>
                        <a:rPr lang="de-DE" baseline="0" dirty="0" smtClean="0">
                          <a:solidFill>
                            <a:srgbClr val="FF0000"/>
                          </a:solidFill>
                        </a:rPr>
                        <a:t> fahren ihr Kind zum Praktikumsplatz“</a:t>
                      </a:r>
                      <a:endParaRPr lang="de-DE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de-DE" dirty="0" smtClean="0">
                          <a:sym typeface="Wingdings" pitchFamily="2" charset="2"/>
                        </a:rPr>
                        <a:t></a:t>
                      </a:r>
                      <a:r>
                        <a:rPr lang="de-DE" dirty="0" smtClean="0"/>
                        <a:t>Fahrtkosten 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smtClean="0"/>
                        <a:t>beantragen</a:t>
                      </a:r>
                    </a:p>
                    <a:p>
                      <a:r>
                        <a:rPr lang="de-DE" dirty="0" smtClean="0"/>
                        <a:t>Bei</a:t>
                      </a:r>
                      <a:r>
                        <a:rPr lang="de-DE" baseline="0" dirty="0" smtClean="0"/>
                        <a:t> öffentlichen Verkehrsmitteln reicht der Beleg aus!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Nach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smtClean="0"/>
                        <a:t>dem Praktikum</a:t>
                      </a:r>
                      <a:endParaRPr lang="de-D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Amtsärztliche</a:t>
                      </a:r>
                      <a:r>
                        <a:rPr lang="de-DE" baseline="0" dirty="0" smtClean="0"/>
                        <a:t> Untersuchung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ca. 3 Wochen vor dem</a:t>
                      </a:r>
                      <a:r>
                        <a:rPr lang="de-DE" baseline="0" dirty="0" smtClean="0"/>
                        <a:t> Praktikum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Einsammeln der noch</a:t>
                      </a:r>
                      <a:r>
                        <a:rPr lang="de-DE" baseline="0" dirty="0" smtClean="0"/>
                        <a:t> nicht abgegebenen Bescheinigungen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 Wochen vor dem Praktikum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Terminabsprachen</a:t>
                      </a:r>
                      <a:r>
                        <a:rPr lang="de-DE" baseline="0" dirty="0" smtClean="0"/>
                        <a:t> für die Besuchstermine während des Praktikums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 Wochen vor dem Praktikum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Das Praktikum</a:t>
                      </a:r>
                      <a:r>
                        <a:rPr lang="de-DE" baseline="0" dirty="0" smtClean="0"/>
                        <a:t> kann beginnen.</a:t>
                      </a:r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629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0" y="908720"/>
            <a:ext cx="7384666" cy="720080"/>
          </a:xfrm>
        </p:spPr>
        <p:txBody>
          <a:bodyPr>
            <a:noAutofit/>
          </a:bodyPr>
          <a:lstStyle/>
          <a:p>
            <a:pPr algn="ctr"/>
            <a:r>
              <a:rPr lang="de-DE" sz="3600" b="1" dirty="0"/>
              <a:t>Antrag auf Schülerbeförderung</a:t>
            </a:r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683568" y="2047461"/>
            <a:ext cx="8229600" cy="4810539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de-DE" sz="2800" dirty="0"/>
              <a:t>Die Kosten für die Fahrt zum Praktikumsplatz hin und zurück werden </a:t>
            </a: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</a:rPr>
              <a:t>erstattet.</a:t>
            </a:r>
            <a:r>
              <a:rPr lang="de-DE" sz="2800" dirty="0"/>
              <a:t> Hierfür erhalten die Schüler im Sekretariat folgende Anträge:</a:t>
            </a:r>
          </a:p>
          <a:p>
            <a:pPr>
              <a:buFont typeface="Wingdings" pitchFamily="2" charset="2"/>
              <a:buChar char="Ø"/>
            </a:pPr>
            <a:endParaRPr lang="de-DE" sz="1800" b="1" dirty="0"/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</a:rPr>
              <a:t>„Antrag auf Erstattung der Schülerfahrkosten“</a:t>
            </a:r>
          </a:p>
          <a:p>
            <a:pPr marL="109728" indent="0">
              <a:buNone/>
            </a:pP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de-DE" sz="2800" dirty="0"/>
              <a:t>Alle Belege werden gesammelt und mit dem </a:t>
            </a:r>
          </a:p>
          <a:p>
            <a:pPr marL="109728" indent="0">
              <a:buNone/>
            </a:pPr>
            <a:r>
              <a:rPr lang="de-DE" sz="2800" dirty="0"/>
              <a:t>    Antrag zusammen eingereicht.</a:t>
            </a:r>
          </a:p>
          <a:p>
            <a:pPr marL="109728" indent="0">
              <a:buNone/>
            </a:pPr>
            <a:endParaRPr lang="de-DE" sz="3600" dirty="0"/>
          </a:p>
          <a:p>
            <a:pPr>
              <a:buFont typeface="Wingdings" pitchFamily="2" charset="2"/>
              <a:buChar char="Ø"/>
            </a:pP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</a:rPr>
              <a:t>„Antrag auf Schülerbeförderung“</a:t>
            </a:r>
          </a:p>
          <a:p>
            <a:pPr marL="109728" indent="0">
              <a:buNone/>
            </a:pPr>
            <a:r>
              <a:rPr lang="de-DE" sz="3600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de-DE" sz="2800" dirty="0"/>
              <a:t>Erstattung der privaten PKW-Kosten, wenn keine </a:t>
            </a:r>
          </a:p>
          <a:p>
            <a:pPr marL="109728" indent="0">
              <a:buNone/>
            </a:pPr>
            <a:r>
              <a:rPr lang="de-DE" sz="2800" dirty="0"/>
              <a:t>   </a:t>
            </a:r>
            <a:r>
              <a:rPr lang="de-DE" sz="2800" dirty="0" smtClean="0"/>
              <a:t> zumutbare </a:t>
            </a:r>
            <a:r>
              <a:rPr lang="de-DE" sz="2800" dirty="0"/>
              <a:t>Verbindung im ÖPNV möglich ist.</a:t>
            </a:r>
          </a:p>
          <a:p>
            <a:pPr marL="109728" indent="0">
              <a:buNone/>
            </a:pPr>
            <a:r>
              <a:rPr lang="de-DE" sz="2800" dirty="0"/>
              <a:t>   </a:t>
            </a:r>
            <a:r>
              <a:rPr lang="de-DE" sz="2800" dirty="0" smtClean="0"/>
              <a:t> Dieser </a:t>
            </a:r>
            <a:r>
              <a:rPr lang="de-DE" sz="2800" dirty="0"/>
              <a:t>Antrag </a:t>
            </a:r>
            <a:r>
              <a:rPr lang="de-DE" sz="2800" u="sng" dirty="0"/>
              <a:t>muss 4 Wochen </a:t>
            </a:r>
            <a:r>
              <a:rPr lang="de-DE" sz="2800" b="1" u="sng" dirty="0"/>
              <a:t>vor</a:t>
            </a:r>
            <a:r>
              <a:rPr lang="de-DE" sz="2800" u="sng" dirty="0"/>
              <a:t> dem Praktikum </a:t>
            </a:r>
          </a:p>
          <a:p>
            <a:pPr marL="109728" indent="0">
              <a:buNone/>
            </a:pPr>
            <a:r>
              <a:rPr lang="de-DE" sz="2800" dirty="0"/>
              <a:t>   </a:t>
            </a:r>
            <a:r>
              <a:rPr lang="de-DE" sz="2800" dirty="0" smtClean="0"/>
              <a:t> beim </a:t>
            </a:r>
            <a:r>
              <a:rPr lang="de-DE" sz="2800" dirty="0"/>
              <a:t>Landkreis eingereicht werden.</a:t>
            </a:r>
          </a:p>
          <a:p>
            <a:pPr>
              <a:buFont typeface="Wingdings" pitchFamily="2" charset="2"/>
              <a:buChar char="Ø"/>
            </a:pPr>
            <a:endParaRPr lang="de-DE" sz="2800" dirty="0"/>
          </a:p>
          <a:p>
            <a:pPr>
              <a:buFont typeface="Wingdings" pitchFamily="2" charset="2"/>
              <a:buChar char="Ø"/>
            </a:pPr>
            <a:r>
              <a:rPr lang="de-DE" sz="2800" dirty="0"/>
              <a:t>Der Erstattungsbetrag richtet sich hierbei nach dem </a:t>
            </a: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</a:rPr>
              <a:t>günstigsten</a:t>
            </a:r>
            <a:r>
              <a:rPr lang="de-DE" sz="2800" dirty="0"/>
              <a:t> Tarif.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42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b="1" dirty="0" smtClean="0"/>
              <a:t>Betreuung während des Betriebspraktikums</a:t>
            </a:r>
            <a:endParaRPr lang="de-DE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400" dirty="0" smtClean="0"/>
              <a:t>Schon im Vorfeld wird mit dem Betrieb vereinbart, welcher Mitarbeiter/welche Mitarbeiterin den Praktikanten/die Praktikantin betreut. Diese Person ist Ansprechpartner für den/die Praktikantin.</a:t>
            </a:r>
          </a:p>
          <a:p>
            <a:endParaRPr lang="de-DE" dirty="0"/>
          </a:p>
          <a:p>
            <a:r>
              <a:rPr lang="de-DE" sz="2400" dirty="0" smtClean="0"/>
              <a:t>Während des Praktikums wird jeder Praktikant/jede Praktikantin von der Klassenlehrerin/dem Klassenlehrer mindestens 2 Mal während des Praktikums besucht. Die Lehrkraft ist auch Ansprechpartner bei Problemen oder anderen Fragen.</a:t>
            </a:r>
          </a:p>
        </p:txBody>
      </p:sp>
    </p:spTree>
    <p:extLst>
      <p:ext uri="{BB962C8B-B14F-4D97-AF65-F5344CB8AC3E}">
        <p14:creationId xmlns:p14="http://schemas.microsoft.com/office/powerpoint/2010/main" val="399551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1187624" y="4365104"/>
            <a:ext cx="6880728" cy="1143000"/>
          </a:xfrm>
        </p:spPr>
        <p:txBody>
          <a:bodyPr>
            <a:noAutofit/>
          </a:bodyPr>
          <a:lstStyle/>
          <a:p>
            <a: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Teammitglieder:</a:t>
            </a:r>
            <a:br>
              <a:rPr lang="de-DE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Christina Stegemann-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Auhage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(FL)</a:t>
            </a:r>
            <a:b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Julia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Böckermann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Carola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Labbus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Gesche </a:t>
            </a:r>
            <a:r>
              <a:rPr lang="de-DE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Röpe</a:t>
            </a:r>
            <a:r>
              <a:rPr lang="de-DE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 Jens Grunert.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Textplatzhalter 9"/>
          <p:cNvSpPr>
            <a:spLocks noGrp="1"/>
          </p:cNvSpPr>
          <p:nvPr>
            <p:ph idx="4294967295"/>
          </p:nvPr>
        </p:nvSpPr>
        <p:spPr>
          <a:xfrm>
            <a:off x="683568" y="980728"/>
            <a:ext cx="7704856" cy="1728192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de-DE" sz="3000" b="1" dirty="0" smtClean="0">
                <a:solidFill>
                  <a:schemeClr val="bg2">
                    <a:lumMod val="50000"/>
                  </a:schemeClr>
                </a:solidFill>
              </a:rPr>
              <a:t>Die Fachkonferenz Arbeit/Wirtschaft ist für die Koordination der Betriebspraktika verantwortlich.</a:t>
            </a:r>
            <a:endParaRPr lang="de-DE" sz="3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79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1027664"/>
            <a:ext cx="7704856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500" b="1" dirty="0" smtClean="0"/>
              <a:t>Rückmeldungen durch den Betrieb</a:t>
            </a:r>
            <a:endParaRPr lang="de-DE" sz="35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043608" y="1772816"/>
            <a:ext cx="7272808" cy="4525963"/>
          </a:xfr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109728" indent="0">
              <a:buNone/>
            </a:pPr>
            <a:endParaRPr lang="de-DE" dirty="0" smtClean="0"/>
          </a:p>
          <a:p>
            <a:r>
              <a:rPr lang="de-DE" dirty="0" smtClean="0"/>
              <a:t>Die Schüler erhalten vom Betrieb eine Bescheinigung (Zertifikat) über das absolvierte Praktikum. </a:t>
            </a:r>
          </a:p>
          <a:p>
            <a:pPr marL="109728" indent="0">
              <a:buNone/>
            </a:pPr>
            <a:r>
              <a:rPr lang="de-DE" dirty="0"/>
              <a:t> </a:t>
            </a:r>
            <a:r>
              <a:rPr lang="de-DE" dirty="0" smtClean="0"/>
              <a:t> (Vorlage auf der Homepage)</a:t>
            </a:r>
          </a:p>
          <a:p>
            <a:pPr marL="109728" indent="0">
              <a:buNone/>
            </a:pPr>
            <a:r>
              <a:rPr lang="de-DE" dirty="0"/>
              <a:t> </a:t>
            </a:r>
            <a:r>
              <a:rPr lang="de-DE" dirty="0" smtClean="0"/>
              <a:t> </a:t>
            </a:r>
            <a:r>
              <a:rPr lang="de-DE" dirty="0" smtClean="0">
                <a:sym typeface="Wingdings" pitchFamily="2" charset="2"/>
              </a:rPr>
              <a:t> </a:t>
            </a:r>
            <a:r>
              <a:rPr lang="de-DE" b="1" dirty="0" smtClean="0">
                <a:sym typeface="Wingdings" pitchFamily="2" charset="2"/>
              </a:rPr>
              <a:t>WICHTIG!</a:t>
            </a:r>
            <a:r>
              <a:rPr lang="de-DE" dirty="0" smtClean="0">
                <a:sym typeface="Wingdings" pitchFamily="2" charset="2"/>
              </a:rPr>
              <a:t> 	</a:t>
            </a:r>
          </a:p>
          <a:p>
            <a:pPr marL="109728" indent="0">
              <a:buNone/>
            </a:pPr>
            <a:r>
              <a:rPr lang="de-DE" b="1" dirty="0">
                <a:solidFill>
                  <a:srgbClr val="1796D5"/>
                </a:solidFill>
                <a:sym typeface="Wingdings" pitchFamily="2" charset="2"/>
              </a:rPr>
              <a:t>	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  <a:sym typeface="Wingdings" pitchFamily="2" charset="2"/>
              </a:rPr>
              <a:t>Die Zertifikate gehören in die 			Bewerbungsmappe!</a:t>
            </a:r>
          </a:p>
          <a:p>
            <a:pPr marL="109728" indent="0">
              <a:buNone/>
            </a:pPr>
            <a:endParaRPr lang="de-DE" dirty="0">
              <a:sym typeface="Wingdings" pitchFamily="2" charset="2"/>
            </a:endParaRPr>
          </a:p>
          <a:p>
            <a:pPr marL="109728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265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9333656"/>
            <a:ext cx="684213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79712" y="530534"/>
            <a:ext cx="5616624" cy="51090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Z E R T I F I K A T 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Die Sch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lerin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Times New Roman" pitchFamily="18" charset="0"/>
              </a:rPr>
              <a:t>.......................................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geb.: ...............................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400" dirty="0">
              <a:solidFill>
                <a:srgbClr val="000000"/>
              </a:solidFill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hat im Rahmen 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der Berufsvorbereitung der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2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OBERSCHULE</a:t>
            </a:r>
            <a:r>
              <a:rPr kumimoji="0" lang="de-DE" sz="26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de-DE" sz="2600" b="1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Varrel</a:t>
            </a:r>
            <a:endParaRPr kumimoji="0" lang="de-DE" sz="2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 Rounded MT Bold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im Schuljahr .....................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in der Fa. ...............................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ein Betriebspraktikum durchgef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Arial" pitchFamily="34" charset="0"/>
              </a:rPr>
              <a:t>ü</a:t>
            </a:r>
            <a:r>
              <a:rPr kumimoji="0" lang="de-DE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Rounded MT Bold" pitchFamily="34" charset="0"/>
                <a:ea typeface="Calibri" pitchFamily="34" charset="0"/>
                <a:cs typeface="Arial" pitchFamily="34" charset="0"/>
              </a:rPr>
              <a:t>hrt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rgbClr val="BFBFB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800" dirty="0">
              <a:solidFill>
                <a:srgbClr val="BFBFBF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rgbClr val="BFBFBF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rgbClr val="BFBFBF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(Firmenstempel) 	                                                                                          (Schulstempel)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...................................  			...................................</a:t>
            </a:r>
            <a:endParaRPr kumimoji="0" lang="de-DE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Datum, Unterschrift		</a:t>
            </a:r>
            <a:r>
              <a:rPr lang="de-DE" sz="800" dirty="0">
                <a:latin typeface="Arial" pitchFamily="34" charset="0"/>
              </a:rPr>
              <a:t> </a:t>
            </a:r>
            <a:r>
              <a:rPr lang="de-DE" sz="800" dirty="0" smtClean="0">
                <a:latin typeface="Arial" pitchFamily="34" charset="0"/>
              </a:rPr>
              <a:t>                                           </a:t>
            </a:r>
            <a:r>
              <a:rPr kumimoji="0" lang="de-DE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Datum,</a:t>
            </a:r>
            <a:r>
              <a:rPr kumimoji="0" lang="de-DE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Unterschrift</a:t>
            </a:r>
            <a:endParaRPr kumimoji="0" lang="de-DE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2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75" y="8629650"/>
            <a:ext cx="684213" cy="66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7870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755576" y="1052736"/>
            <a:ext cx="7560840" cy="648072"/>
          </a:xfrm>
        </p:spPr>
        <p:txBody>
          <a:bodyPr>
            <a:noAutofit/>
          </a:bodyPr>
          <a:lstStyle/>
          <a:p>
            <a:pPr algn="ctr"/>
            <a:r>
              <a:rPr lang="de-DE" sz="3400" b="1" dirty="0" smtClean="0"/>
              <a:t>Rückmeldungen durch den Betrieb</a:t>
            </a:r>
            <a:endParaRPr lang="de-DE" sz="34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755576" y="1988840"/>
            <a:ext cx="7704856" cy="4320480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de-DE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 Betriebe geben dem Praktikanten Rückmeldung zu folgenden Bereichen:</a:t>
            </a:r>
          </a:p>
          <a:p>
            <a:endParaRPr lang="de-DE" b="1" dirty="0" smtClean="0"/>
          </a:p>
          <a:p>
            <a:pPr lvl="1"/>
            <a:r>
              <a:rPr lang="de-DE" dirty="0" smtClean="0"/>
              <a:t>Pünktlichkeit</a:t>
            </a:r>
          </a:p>
          <a:p>
            <a:pPr lvl="1"/>
            <a:r>
              <a:rPr lang="de-DE" dirty="0" smtClean="0"/>
              <a:t>Verhalten</a:t>
            </a:r>
          </a:p>
          <a:p>
            <a:pPr lvl="1"/>
            <a:r>
              <a:rPr lang="de-DE" dirty="0" smtClean="0"/>
              <a:t>Arbeitsqualität</a:t>
            </a:r>
          </a:p>
          <a:p>
            <a:pPr lvl="1"/>
            <a:r>
              <a:rPr lang="de-DE" dirty="0" smtClean="0"/>
              <a:t>Arbeitstempo</a:t>
            </a:r>
          </a:p>
          <a:p>
            <a:pPr lvl="1"/>
            <a:r>
              <a:rPr lang="de-DE" dirty="0" smtClean="0"/>
              <a:t>Auffassungsgabe</a:t>
            </a:r>
          </a:p>
          <a:p>
            <a:pPr lvl="1"/>
            <a:r>
              <a:rPr lang="de-DE" dirty="0" smtClean="0"/>
              <a:t>Ordnung</a:t>
            </a:r>
          </a:p>
          <a:p>
            <a:pPr lvl="1"/>
            <a:r>
              <a:rPr lang="de-DE" dirty="0" smtClean="0"/>
              <a:t>Zuverlässigkeit</a:t>
            </a:r>
          </a:p>
          <a:p>
            <a:pPr lvl="1"/>
            <a:r>
              <a:rPr lang="de-DE" dirty="0" smtClean="0"/>
              <a:t>Leistungsbereitschaft</a:t>
            </a:r>
          </a:p>
          <a:p>
            <a:pPr lvl="1"/>
            <a:r>
              <a:rPr lang="de-DE" dirty="0" smtClean="0"/>
              <a:t>Selbstständigkeit </a:t>
            </a:r>
          </a:p>
          <a:p>
            <a:pPr lvl="1"/>
            <a:r>
              <a:rPr lang="de-DE" dirty="0" smtClean="0"/>
              <a:t>Kommunikation</a:t>
            </a:r>
          </a:p>
        </p:txBody>
      </p:sp>
    </p:spTree>
    <p:extLst>
      <p:ext uri="{BB962C8B-B14F-4D97-AF65-F5344CB8AC3E}">
        <p14:creationId xmlns:p14="http://schemas.microsoft.com/office/powerpoint/2010/main" val="352044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/>
              <a:t>Aufarbeitung des Praktikums</a:t>
            </a:r>
            <a:endParaRPr lang="de-DE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/>
          <a:lstStyle/>
          <a:p>
            <a:r>
              <a:rPr lang="de-DE" sz="2400" dirty="0" smtClean="0"/>
              <a:t>Die Schüler erhalten im Vorfeld des Praktikums einen konkreten Auftrag ihr Praktikum zu reflektieren. Die Art der Aufbereitung hängt von der Klassenstufe ab.</a:t>
            </a:r>
          </a:p>
          <a:p>
            <a:pPr marL="109728" indent="0">
              <a:buNone/>
            </a:pPr>
            <a:endParaRPr lang="de-DE" dirty="0"/>
          </a:p>
          <a:p>
            <a:r>
              <a:rPr lang="de-DE" sz="2400" dirty="0" smtClean="0"/>
              <a:t>Alle zweiwöchigen Praktika werden in einer Praktikumsmappe nach Vorgaben der Lehrkraft ausgewertet. </a:t>
            </a:r>
            <a:r>
              <a:rPr lang="de-DE" dirty="0" smtClean="0"/>
              <a:t>Die Schüler erhalten im Vorfeld einen </a:t>
            </a:r>
            <a:r>
              <a:rPr lang="de-DE" b="1" dirty="0" smtClean="0"/>
              <a:t>verbindlichen</a:t>
            </a:r>
            <a:r>
              <a:rPr lang="de-DE" dirty="0" smtClean="0"/>
              <a:t> Abgabetermin, der unbedingt eingehalten werden muss.</a:t>
            </a:r>
            <a:endParaRPr lang="de-DE" sz="2400" dirty="0" smtClean="0"/>
          </a:p>
          <a:p>
            <a:pPr marL="109728" indent="0">
              <a:buNone/>
            </a:pPr>
            <a:r>
              <a:rPr lang="de-DE" sz="2400" dirty="0"/>
              <a:t> </a:t>
            </a:r>
            <a:r>
              <a:rPr lang="de-DE" sz="2400" dirty="0" smtClean="0"/>
              <a:t>  Bewertung durch den/die Klassenlehrer/-in</a:t>
            </a:r>
          </a:p>
          <a:p>
            <a:pPr marL="109728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957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764705"/>
            <a:ext cx="6637468" cy="792087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/>
              <a:t>Aufarbeitung des Praktikums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99592" y="1772816"/>
            <a:ext cx="7488831" cy="4320480"/>
          </a:xfrm>
        </p:spPr>
        <p:txBody>
          <a:bodyPr>
            <a:normAutofit lnSpcReduction="10000"/>
          </a:bodyPr>
          <a:lstStyle/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 Schüler der 9. Klassenstufe präsentieren ihren Praktikumsbetrieb auf der Praktikumsmesse der OBERSCHULE </a:t>
            </a:r>
            <a:r>
              <a:rPr lang="de-DE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Varrel</a:t>
            </a:r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Hierzu sind alle Eltern, Betreuer und interessierte Menschen eingeladen.</a:t>
            </a: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Die Präsentation wird benotet und fließt in die Wirtschaftsnote mit ein.</a:t>
            </a:r>
          </a:p>
          <a:p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de-DE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Am gleichen Tag präsentieren auch die Schüler aus dem Hauptschulzweig einen ihrer Praktikumsbetriebe. Auch diese Präsentation wird benotet.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878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Bewertung des Praktikums</a:t>
            </a:r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2400" dirty="0" smtClean="0"/>
              <a:t>Die aktive Praktikumsbeteiligung und die Ausarbeitung der Praktikumsmappe werden benotet und fließen in die Note im Fach Wirtschaft mit ein.</a:t>
            </a:r>
          </a:p>
          <a:p>
            <a:endParaRPr lang="de-DE" dirty="0"/>
          </a:p>
          <a:p>
            <a:r>
              <a:rPr lang="de-DE" sz="2400" dirty="0" smtClean="0"/>
              <a:t>Schüler, die in dem betreffenden Schuljahr kein Unterrichtsfach Wirtschaft haben, erhalten </a:t>
            </a:r>
            <a:r>
              <a:rPr lang="de-DE" sz="2400" u="sng" dirty="0" smtClean="0">
                <a:solidFill>
                  <a:srgbClr val="0070C0"/>
                </a:solidFill>
              </a:rPr>
              <a:t>eine Zusatzbemerkung</a:t>
            </a:r>
            <a:r>
              <a:rPr lang="de-DE" sz="2400" dirty="0" smtClean="0"/>
              <a:t> ins Zeugnis. Die Bemerkung richtet sich jeweils nach dem Grad der aktiven Beteiligung im Praktikum und dem Nachweis der Tagesberichte!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62839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3400" dirty="0" smtClean="0"/>
              <a:t>Vielen Dank für Ihre Aufmerksamkeit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Unterti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sz="1100" dirty="0"/>
          </a:p>
          <a:p>
            <a:endParaRPr lang="de-DE" sz="1100" dirty="0" smtClean="0"/>
          </a:p>
          <a:p>
            <a:endParaRPr lang="de-DE" sz="1100" dirty="0"/>
          </a:p>
          <a:p>
            <a:endParaRPr lang="de-DE" sz="1100" dirty="0" smtClean="0"/>
          </a:p>
          <a:p>
            <a:endParaRPr lang="de-DE" sz="1100" dirty="0"/>
          </a:p>
          <a:p>
            <a:r>
              <a:rPr lang="de-DE" sz="1100" dirty="0" smtClean="0"/>
              <a:t>Quelle: Sprungbrett Bayern.de</a:t>
            </a:r>
          </a:p>
          <a:p>
            <a:r>
              <a:rPr lang="de-DE" sz="1100" dirty="0"/>
              <a:t> </a:t>
            </a:r>
            <a:r>
              <a:rPr lang="de-DE" sz="1100" dirty="0" smtClean="0"/>
              <a:t>und die Vorgaben der OBS </a:t>
            </a:r>
            <a:r>
              <a:rPr lang="de-DE" sz="1100" dirty="0" err="1" smtClean="0"/>
              <a:t>Varrel</a:t>
            </a:r>
            <a:endParaRPr lang="de-DE" sz="1100" dirty="0"/>
          </a:p>
        </p:txBody>
      </p:sp>
    </p:spTree>
    <p:extLst>
      <p:ext uri="{BB962C8B-B14F-4D97-AF65-F5344CB8AC3E}">
        <p14:creationId xmlns:p14="http://schemas.microsoft.com/office/powerpoint/2010/main" val="2841555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971600" y="836712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 smtClean="0"/>
              <a:t>Handlungsorientierter Unterricht im Unterrichtsfach Arbeit-Wirtschaft</a:t>
            </a:r>
            <a:endParaRPr lang="de-DE" sz="3200" b="1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971600" y="2132857"/>
            <a:ext cx="7200800" cy="4104456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Betriebserkundungen</a:t>
            </a:r>
          </a:p>
          <a:p>
            <a:r>
              <a:rPr lang="de-DE" dirty="0" smtClean="0"/>
              <a:t>Expertenbefragung</a:t>
            </a:r>
          </a:p>
          <a:p>
            <a:r>
              <a:rPr lang="de-DE" dirty="0" smtClean="0"/>
              <a:t>Projekte (z.B. Schülerfirma)</a:t>
            </a:r>
          </a:p>
          <a:p>
            <a:r>
              <a:rPr lang="de-DE" dirty="0" smtClean="0"/>
              <a:t>Simulationen (Planspiele)</a:t>
            </a:r>
          </a:p>
          <a:p>
            <a:r>
              <a:rPr lang="de-DE" dirty="0" smtClean="0"/>
              <a:t>Praxistage </a:t>
            </a:r>
            <a:endParaRPr lang="de-DE" dirty="0"/>
          </a:p>
          <a:p>
            <a:r>
              <a:rPr lang="de-DE" dirty="0" smtClean="0"/>
              <a:t>Praktika</a:t>
            </a:r>
          </a:p>
          <a:p>
            <a:r>
              <a:rPr lang="de-DE" dirty="0" smtClean="0"/>
              <a:t>Handlungsorientiertes Training zum Thema Bewerbung</a:t>
            </a:r>
          </a:p>
          <a:p>
            <a:r>
              <a:rPr lang="de-DE" dirty="0" smtClean="0"/>
              <a:t>Feststellung der Kompetenzen</a:t>
            </a:r>
          </a:p>
          <a:p>
            <a:r>
              <a:rPr lang="de-DE" dirty="0" smtClean="0"/>
              <a:t>Kooperation mit Betrieben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06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1124744"/>
            <a:ext cx="7560840" cy="792088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 smtClean="0"/>
              <a:t>Folgende Praktika bietet die </a:t>
            </a:r>
            <a:br>
              <a:rPr lang="de-DE" sz="3200" b="1" dirty="0" smtClean="0"/>
            </a:br>
            <a:r>
              <a:rPr lang="de-DE" sz="3200" b="1" dirty="0" smtClean="0"/>
              <a:t>OBS </a:t>
            </a:r>
            <a:r>
              <a:rPr lang="de-DE" sz="3200" b="1" dirty="0" err="1" smtClean="0"/>
              <a:t>Varrel</a:t>
            </a:r>
            <a:r>
              <a:rPr lang="de-DE" sz="3200" b="1" dirty="0" smtClean="0"/>
              <a:t> an:</a:t>
            </a:r>
            <a:endParaRPr lang="de-DE" sz="3200" b="1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19672" y="2060848"/>
            <a:ext cx="6768752" cy="3168352"/>
          </a:xfrm>
        </p:spPr>
        <p:txBody>
          <a:bodyPr>
            <a:noAutofit/>
          </a:bodyPr>
          <a:lstStyle/>
          <a:p>
            <a:r>
              <a:rPr lang="de-DE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Klasse 7</a:t>
            </a:r>
          </a:p>
          <a:p>
            <a:r>
              <a:rPr lang="de-D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Kurzpraktikum bei den Eltern (2 Tage)</a:t>
            </a:r>
          </a:p>
          <a:p>
            <a:endParaRPr lang="de-DE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e-DE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Klasse 8 </a:t>
            </a:r>
          </a:p>
          <a:p>
            <a:r>
              <a:rPr lang="de-D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Praxistage </a:t>
            </a:r>
          </a:p>
          <a:p>
            <a:endParaRPr lang="de-DE" sz="1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e-DE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Klasse </a:t>
            </a:r>
            <a:r>
              <a:rPr lang="de-DE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</a:p>
          <a:p>
            <a:r>
              <a:rPr lang="de-D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Praktikum (2 </a:t>
            </a:r>
            <a:r>
              <a:rPr lang="de-D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Wochen RS)</a:t>
            </a:r>
          </a:p>
          <a:p>
            <a:r>
              <a:rPr lang="de-D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Praktikum (2mal 1 Woche HS)</a:t>
            </a:r>
            <a:endParaRPr lang="de-DE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de-DE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e-DE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Klasse 10 </a:t>
            </a:r>
          </a:p>
          <a:p>
            <a:r>
              <a:rPr lang="de-DE" sz="1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Praktikum (2 Wochen)</a:t>
            </a:r>
          </a:p>
        </p:txBody>
      </p:sp>
    </p:spTree>
    <p:extLst>
      <p:ext uri="{BB962C8B-B14F-4D97-AF65-F5344CB8AC3E}">
        <p14:creationId xmlns:p14="http://schemas.microsoft.com/office/powerpoint/2010/main" val="393477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/>
              <a:t>Ziele eines Betriebspraktikums</a:t>
            </a:r>
            <a:endParaRPr lang="de-DE" b="1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187624" y="2332037"/>
            <a:ext cx="6984776" cy="4525963"/>
          </a:xfrm>
        </p:spPr>
        <p:txBody>
          <a:bodyPr/>
          <a:lstStyle/>
          <a:p>
            <a:r>
              <a:rPr lang="de-DE" dirty="0"/>
              <a:t>d</a:t>
            </a:r>
            <a:r>
              <a:rPr lang="de-DE" dirty="0" smtClean="0"/>
              <a:t>en betrieblichen Alltag erleben</a:t>
            </a:r>
          </a:p>
          <a:p>
            <a:r>
              <a:rPr lang="de-DE" dirty="0" smtClean="0"/>
              <a:t>Berufe und ihre Anforderungen kennen lernen</a:t>
            </a:r>
          </a:p>
          <a:p>
            <a:r>
              <a:rPr lang="de-DE" dirty="0"/>
              <a:t>s</a:t>
            </a:r>
            <a:r>
              <a:rPr lang="de-DE" dirty="0" smtClean="0"/>
              <a:t>ich selbst ausprobieren</a:t>
            </a:r>
          </a:p>
          <a:p>
            <a:r>
              <a:rPr lang="de-DE" dirty="0"/>
              <a:t>f</a:t>
            </a:r>
            <a:r>
              <a:rPr lang="de-DE" dirty="0" smtClean="0"/>
              <a:t>eststellen, ob das eigene Verhalten angemessen ist</a:t>
            </a:r>
          </a:p>
          <a:p>
            <a:r>
              <a:rPr lang="de-DE" dirty="0"/>
              <a:t>e</a:t>
            </a:r>
            <a:r>
              <a:rPr lang="de-DE" dirty="0" smtClean="0"/>
              <a:t>rste Kontakte zu Betrieben herstellen (Ausbildungsplatzsuche)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317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971600" y="908720"/>
            <a:ext cx="7200800" cy="648072"/>
          </a:xfrm>
        </p:spPr>
        <p:txBody>
          <a:bodyPr>
            <a:noAutofit/>
          </a:bodyPr>
          <a:lstStyle/>
          <a:p>
            <a:pPr algn="ctr"/>
            <a:r>
              <a:rPr lang="de-DE" sz="3200" b="1" dirty="0" smtClean="0"/>
              <a:t>Ziele und Aufgaben des Praktikums</a:t>
            </a:r>
            <a:endParaRPr lang="de-DE" sz="32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1115616" y="1844824"/>
            <a:ext cx="6984776" cy="4525963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Förderung der Selbstständigkeit</a:t>
            </a:r>
          </a:p>
          <a:p>
            <a:r>
              <a:rPr lang="de-DE" dirty="0" smtClean="0"/>
              <a:t>Flexibilität und Teamgeist beweisen</a:t>
            </a:r>
          </a:p>
          <a:p>
            <a:r>
              <a:rPr lang="de-DE" dirty="0" smtClean="0"/>
              <a:t>Sorgfalt</a:t>
            </a:r>
          </a:p>
          <a:p>
            <a:r>
              <a:rPr lang="de-DE" dirty="0" smtClean="0"/>
              <a:t>Fleiß</a:t>
            </a:r>
          </a:p>
          <a:p>
            <a:r>
              <a:rPr lang="de-DE" dirty="0" smtClean="0"/>
              <a:t>Ausdauer</a:t>
            </a:r>
          </a:p>
          <a:p>
            <a:r>
              <a:rPr lang="de-DE" dirty="0" smtClean="0"/>
              <a:t>Zuverlässigkeit</a:t>
            </a:r>
          </a:p>
          <a:p>
            <a:r>
              <a:rPr lang="de-DE" dirty="0" smtClean="0"/>
              <a:t>Verantwortungsbewusstsein</a:t>
            </a:r>
          </a:p>
          <a:p>
            <a:r>
              <a:rPr lang="de-DE" dirty="0" smtClean="0"/>
              <a:t>Eigene Fähigkeiten und Neigungen ausprobieren</a:t>
            </a:r>
          </a:p>
          <a:p>
            <a:pPr>
              <a:buFont typeface="Wingdings" pitchFamily="2" charset="2"/>
              <a:buChar char="v"/>
            </a:pP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Konsequenzen für die eigene Berufswahl ableiten</a:t>
            </a:r>
            <a:endParaRPr lang="de-DE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138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pPr algn="ctr"/>
            <a:r>
              <a:rPr lang="de-DE" sz="3200" b="1" dirty="0" smtClean="0"/>
              <a:t>Fit für den Beruf</a:t>
            </a:r>
            <a:endParaRPr lang="de-DE" sz="3200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2359810"/>
            <a:ext cx="8229600" cy="4525963"/>
          </a:xfrm>
        </p:spPr>
        <p:txBody>
          <a:bodyPr/>
          <a:lstStyle/>
          <a:p>
            <a:r>
              <a:rPr lang="de-DE" dirty="0" smtClean="0"/>
              <a:t>Die Berufsorientierung und der Praxisbezug bilden eine gute Grundlage für den weiteren Weg in Schule oder Berufsausbildung.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637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Ziel der Berufsorientierung</a:t>
            </a:r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176819"/>
              </p:ext>
            </p:extLst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217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de-DE" b="1" dirty="0" smtClean="0"/>
              <a:t>Anforderungen der Betriebe an ihre Lehrlinge</a:t>
            </a:r>
            <a:endParaRPr lang="de-DE" b="1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988840"/>
            <a:ext cx="3429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86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930</Words>
  <Application>Microsoft Office PowerPoint</Application>
  <PresentationFormat>Bildschirmpräsentation (4:3)</PresentationFormat>
  <Paragraphs>212</Paragraphs>
  <Slides>26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4" baseType="lpstr">
      <vt:lpstr>Arial</vt:lpstr>
      <vt:lpstr>Arial Rounded MT Bold</vt:lpstr>
      <vt:lpstr>Calibri</vt:lpstr>
      <vt:lpstr>Century Gothic</vt:lpstr>
      <vt:lpstr>Times New Roman</vt:lpstr>
      <vt:lpstr>Wingdings</vt:lpstr>
      <vt:lpstr>Wingdings 2</vt:lpstr>
      <vt:lpstr>Austin</vt:lpstr>
      <vt:lpstr>PowerPoint-Präsentation</vt:lpstr>
      <vt:lpstr>Teammitglieder: Christina Stegemann-Auhage (FL) Julia Böckermann, Carola Labbus, Gesche Röpe und Jens Grunert.</vt:lpstr>
      <vt:lpstr>Handlungsorientierter Unterricht im Unterrichtsfach Arbeit-Wirtschaft</vt:lpstr>
      <vt:lpstr>Folgende Praktika bietet die  OBS Varrel an:</vt:lpstr>
      <vt:lpstr>Ziele eines Betriebspraktikums</vt:lpstr>
      <vt:lpstr>Ziele und Aufgaben des Praktikums</vt:lpstr>
      <vt:lpstr>Fit für den Beruf</vt:lpstr>
      <vt:lpstr>Ziel der Berufsorientierung</vt:lpstr>
      <vt:lpstr>Anforderungen der Betriebe an ihre Lehrlinge</vt:lpstr>
      <vt:lpstr>TOP 10 der Ausbildungsberufe Mädchen</vt:lpstr>
      <vt:lpstr>TOP 10 der Ausbildungsberufe Jungen</vt:lpstr>
      <vt:lpstr>Die Berufswahl  ein Entscheidungsprozess</vt:lpstr>
      <vt:lpstr>Feststellung durch</vt:lpstr>
      <vt:lpstr>Kompetenzanalyse</vt:lpstr>
      <vt:lpstr>Das sollte man beachten:</vt:lpstr>
      <vt:lpstr>Vorbereitung auf das Praktikum</vt:lpstr>
      <vt:lpstr>Vorbereitung auf das Praktikum</vt:lpstr>
      <vt:lpstr>Antrag auf Schülerbeförderung</vt:lpstr>
      <vt:lpstr>Betreuung während des Betriebspraktikums</vt:lpstr>
      <vt:lpstr>Rückmeldungen durch den Betrieb</vt:lpstr>
      <vt:lpstr>PowerPoint-Präsentation</vt:lpstr>
      <vt:lpstr>Rückmeldungen durch den Betrieb</vt:lpstr>
      <vt:lpstr>Aufarbeitung des Praktikums</vt:lpstr>
      <vt:lpstr>Aufarbeitung des Praktikums</vt:lpstr>
      <vt:lpstr>Bewertung des Praktikums</vt:lpstr>
      <vt:lpstr>Vielen Dank für Ihre Aufmerksamkeit!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Oberschule Kirchdorf</dc:title>
  <dc:creator>Lenovo User</dc:creator>
  <cp:lastModifiedBy>Christina</cp:lastModifiedBy>
  <cp:revision>35</cp:revision>
  <dcterms:created xsi:type="dcterms:W3CDTF">2012-08-29T21:23:03Z</dcterms:created>
  <dcterms:modified xsi:type="dcterms:W3CDTF">2017-10-18T00:15:10Z</dcterms:modified>
</cp:coreProperties>
</file>